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90" r:id="rId4"/>
    <p:sldId id="282" r:id="rId5"/>
    <p:sldId id="283" r:id="rId6"/>
    <p:sldId id="287" r:id="rId7"/>
    <p:sldId id="288" r:id="rId8"/>
    <p:sldId id="284" r:id="rId9"/>
    <p:sldId id="285" r:id="rId10"/>
    <p:sldId id="291" r:id="rId11"/>
    <p:sldId id="286" r:id="rId12"/>
    <p:sldId id="281" r:id="rId13"/>
  </p:sldIdLst>
  <p:sldSz cx="121618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8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4C"/>
    <a:srgbClr val="50A83E"/>
    <a:srgbClr val="EDCD30"/>
    <a:srgbClr val="EBD5BB"/>
    <a:srgbClr val="343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6" autoAdjust="0"/>
    <p:restoredTop sz="89552" autoAdjust="0"/>
  </p:normalViewPr>
  <p:slideViewPr>
    <p:cSldViewPr snapToGrid="0">
      <p:cViewPr varScale="1">
        <p:scale>
          <a:sx n="77" d="100"/>
          <a:sy n="77" d="100"/>
        </p:scale>
        <p:origin x="1123" y="67"/>
      </p:cViewPr>
      <p:guideLst>
        <p:guide orient="horz" pos="4218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F4FD0-EEB3-E54D-9EAC-5C2F87350479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301AC-E07C-274C-A432-7FB6442EF9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59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20944-10E6-A94E-B66A-48C837D9B59C}" type="datetime1">
              <a:rPr lang="en-US" smtClean="0"/>
              <a:pPr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150" y="1143000"/>
            <a:ext cx="5473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F8CF2-646B-420C-ADB7-48BD65092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65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usanmbc.co.kr/article/PccgTwcOiBC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donga.com/news/article/all/20191010/97822056/1" TargetMode="External"/><Relationship Id="rId4" Type="http://schemas.openxmlformats.org/officeDocument/2006/relationships/hyperlink" Target="https://www.youtube.com/watch?v=N5BQZELfZu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https://busanmbc.co.kr/article/PccgTwcOiBC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https://www.youtube.com/watch?v=N5BQZELfZu0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http://www.donga.com/news/article/all/20191010/97822056/1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F8CF2-646B-420C-ADB7-48BD650928F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F8CF2-646B-420C-ADB7-48BD650928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4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F8CF2-646B-420C-ADB7-48BD650928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9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100000">
              <a:schemeClr val="bg1">
                <a:tint val="40000"/>
                <a:satMod val="350000"/>
              </a:schemeClr>
            </a:gs>
            <a:gs pos="0">
              <a:schemeClr val="accent3"/>
            </a:gs>
            <a:gs pos="43000">
              <a:schemeClr val="bg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3717372"/>
            <a:ext cx="8153024" cy="1470025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2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5197285"/>
            <a:ext cx="9050452" cy="679559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0"/>
            <a:ext cx="5138738" cy="6423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" y="1993392"/>
            <a:ext cx="5331968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5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46" y="1600204"/>
            <a:ext cx="11200912" cy="4525963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>
              <a:defRPr sz="2400" b="0" i="0">
                <a:solidFill>
                  <a:schemeClr val="tx1"/>
                </a:solidFill>
                <a:latin typeface="Century Gothic"/>
                <a:cs typeface="Century Gothic"/>
              </a:defRPr>
            </a:lvl2pPr>
            <a:lvl3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3pPr>
            <a:lvl4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4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5" y="83439"/>
            <a:ext cx="10430955" cy="10595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1045" y="1600204"/>
            <a:ext cx="5488525" cy="4525963"/>
          </a:xfrm>
        </p:spPr>
        <p:txBody>
          <a:bodyPr/>
          <a:lstStyle>
            <a:lvl1pPr>
              <a:defRPr sz="2400"/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4"/>
            <a:ext cx="5509690" cy="4525963"/>
          </a:xfrm>
        </p:spPr>
        <p:txBody>
          <a:bodyPr/>
          <a:lstStyle>
            <a:lvl1pPr>
              <a:defRPr sz="2400"/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7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45" y="1535113"/>
            <a:ext cx="5490639" cy="75088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045" y="2297112"/>
            <a:ext cx="5490639" cy="3951288"/>
          </a:xfrm>
        </p:spPr>
        <p:txBody>
          <a:bodyPr/>
          <a:lstStyle>
            <a:lvl1pPr>
              <a:buFont typeface="Arial"/>
              <a:buChar char="•"/>
              <a:defRPr sz="2200" baseline="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7" y="1535113"/>
            <a:ext cx="5513911" cy="75088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7" y="2286000"/>
            <a:ext cx="5513911" cy="3951288"/>
          </a:xfrm>
        </p:spPr>
        <p:txBody>
          <a:bodyPr/>
          <a:lstStyle>
            <a:lvl1pPr>
              <a:buFont typeface="Arial"/>
              <a:buChar char="•"/>
              <a:defRPr sz="22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2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6" y="273050"/>
            <a:ext cx="4629404" cy="11620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455" y="1413732"/>
            <a:ext cx="6268503" cy="471243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046" y="1435103"/>
            <a:ext cx="462940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3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ingle Corner Rectangle 13"/>
          <p:cNvSpPr/>
          <p:nvPr userDrawn="1"/>
        </p:nvSpPr>
        <p:spPr>
          <a:xfrm>
            <a:off x="0" y="6400800"/>
            <a:ext cx="9245600" cy="457200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5" name="Round Single Corner Rectangle 14"/>
          <p:cNvSpPr/>
          <p:nvPr userDrawn="1"/>
        </p:nvSpPr>
        <p:spPr>
          <a:xfrm flipH="1">
            <a:off x="10096500" y="6400800"/>
            <a:ext cx="2065337" cy="457200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00" y="179904"/>
            <a:ext cx="952500" cy="9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ingle Corner Rectangle 13"/>
          <p:cNvSpPr/>
          <p:nvPr userDrawn="1"/>
        </p:nvSpPr>
        <p:spPr>
          <a:xfrm>
            <a:off x="0" y="6400800"/>
            <a:ext cx="9245600" cy="457200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5" name="Round Single Corner Rectangle 14"/>
          <p:cNvSpPr/>
          <p:nvPr userDrawn="1"/>
        </p:nvSpPr>
        <p:spPr>
          <a:xfrm flipH="1">
            <a:off x="10096500" y="6400800"/>
            <a:ext cx="2065337" cy="457200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5446" y="274642"/>
            <a:ext cx="2736414" cy="585152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206" y="274642"/>
            <a:ext cx="8006543" cy="5851525"/>
          </a:xfrm>
        </p:spPr>
        <p:txBody>
          <a:bodyPr vert="eaVert"/>
          <a:lstStyle>
            <a:lvl1pPr>
              <a:defRPr>
                <a:solidFill>
                  <a:srgbClr val="78777A"/>
                </a:solidFill>
              </a:defRPr>
            </a:lvl1pPr>
            <a:lvl2pPr>
              <a:defRPr>
                <a:solidFill>
                  <a:srgbClr val="78777A"/>
                </a:solidFill>
              </a:defRPr>
            </a:lvl2pPr>
            <a:lvl3pPr>
              <a:defRPr>
                <a:solidFill>
                  <a:srgbClr val="78777A"/>
                </a:solidFill>
              </a:defRPr>
            </a:lvl3pPr>
            <a:lvl4pPr>
              <a:defRPr>
                <a:solidFill>
                  <a:srgbClr val="78777A"/>
                </a:solidFill>
              </a:defRPr>
            </a:lvl4pPr>
            <a:lvl5pPr>
              <a:defRPr>
                <a:solidFill>
                  <a:srgbClr val="7877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17, 2017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00" y="179904"/>
            <a:ext cx="952500" cy="9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0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bg>
      <p:bgPr>
        <a:gradFill flip="none" rotWithShape="1">
          <a:gsLst>
            <a:gs pos="100000">
              <a:schemeClr val="bg1">
                <a:tint val="40000"/>
                <a:satMod val="350000"/>
              </a:schemeClr>
            </a:gs>
            <a:gs pos="0">
              <a:schemeClr val="accent3"/>
            </a:gs>
            <a:gs pos="55000">
              <a:schemeClr val="bg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96" y="2373110"/>
            <a:ext cx="9009246" cy="19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>
            <a:off x="0" y="6400800"/>
            <a:ext cx="9245600" cy="457200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2988604" y="6493026"/>
            <a:ext cx="5723220" cy="25654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OPEN CONNECTIVITY FOUNDATION MEMBER CONFIDENTIAL INFORMATION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00" y="179904"/>
            <a:ext cx="952500" cy="948294"/>
          </a:xfrm>
          <a:prstGeom prst="rect">
            <a:avLst/>
          </a:prstGeom>
        </p:spPr>
      </p:pic>
      <p:sp>
        <p:nvSpPr>
          <p:cNvPr id="12" name="Round Single Corner Rectangle 11"/>
          <p:cNvSpPr/>
          <p:nvPr userDrawn="1"/>
        </p:nvSpPr>
        <p:spPr>
          <a:xfrm flipH="1">
            <a:off x="10096500" y="6400800"/>
            <a:ext cx="2065337" cy="457200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044" y="1600204"/>
            <a:ext cx="11200913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20400" y="6493026"/>
            <a:ext cx="1221390" cy="34844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17A5C656-E050-4F3D-A0DB-0D19E9E836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491045" y="6492875"/>
            <a:ext cx="2319766" cy="2635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May 17, 2017</a:t>
            </a:r>
          </a:p>
        </p:txBody>
      </p:sp>
    </p:spTree>
    <p:extLst>
      <p:ext uri="{BB962C8B-B14F-4D97-AF65-F5344CB8AC3E}">
        <p14:creationId xmlns:p14="http://schemas.microsoft.com/office/powerpoint/2010/main" val="310379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9" r:id="rId7"/>
    <p:sldLayoutId id="2147483670" r:id="rId8"/>
    <p:sldLayoutId id="2147483671" r:id="rId9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chemeClr val="tx2"/>
          </a:solidFill>
          <a:latin typeface="Century Gothic"/>
          <a:ea typeface="+mj-ea"/>
          <a:cs typeface="Century Gothic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Arial"/>
        <a:buChar char="•"/>
        <a:defRPr sz="2400" b="0" i="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455613" indent="-222250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Arial"/>
        <a:buChar char="•"/>
        <a:defRPr sz="2400" b="0" i="0" kern="1200" baseline="0">
          <a:solidFill>
            <a:schemeClr val="tx1"/>
          </a:solidFill>
          <a:latin typeface="Century Gothic"/>
          <a:ea typeface="+mn-ea"/>
          <a:cs typeface="Century Gothic"/>
        </a:defRPr>
      </a:lvl2pPr>
      <a:lvl3pPr marL="742950" indent="-168275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Arial"/>
        <a:buChar char="•"/>
        <a:defRPr sz="2000" b="0" i="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911225" indent="-168275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911225" indent="-168275" algn="l" defTabSz="9144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2019 OCF </a:t>
            </a:r>
            <a:r>
              <a:rPr lang="ko-KR" altLang="en-US" dirty="0"/>
              <a:t>개발자 경진대회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5197285"/>
            <a:ext cx="9050452" cy="1071630"/>
          </a:xfrm>
        </p:spPr>
        <p:txBody>
          <a:bodyPr>
            <a:normAutofit/>
          </a:bodyPr>
          <a:lstStyle/>
          <a:p>
            <a:r>
              <a:rPr lang="en-US" dirty="0"/>
              <a:t>November 2019</a:t>
            </a:r>
          </a:p>
          <a:p>
            <a:r>
              <a:rPr lang="en-US" dirty="0">
                <a:solidFill>
                  <a:schemeClr val="tx1"/>
                </a:solidFill>
              </a:rPr>
              <a:t>- Drainer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OPEN CONNECTIVITY FOUNDATION MEMBER CONFIDENTIAL INFORMATION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46678" y="2393584"/>
            <a:ext cx="4824600" cy="3600000"/>
            <a:chOff x="5589072" y="1684421"/>
            <a:chExt cx="4824600" cy="36000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18112" y="1684421"/>
              <a:ext cx="4795560" cy="36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타원 15"/>
            <p:cNvSpPr/>
            <p:nvPr/>
          </p:nvSpPr>
          <p:spPr>
            <a:xfrm>
              <a:off x="5589072" y="3779513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9455" y="1311122"/>
            <a:ext cx="5723220" cy="5013481"/>
            <a:chOff x="298383" y="1549667"/>
            <a:chExt cx="4897649" cy="4349008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lum bright="10000"/>
            </a:blip>
            <a:srcRect l="16260" t="1383" r="4319" b="9898"/>
            <a:stretch>
              <a:fillRect/>
            </a:stretch>
          </p:blipFill>
          <p:spPr bwMode="auto">
            <a:xfrm>
              <a:off x="298383" y="1549667"/>
              <a:ext cx="4841508" cy="4061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타원 7"/>
            <p:cNvSpPr/>
            <p:nvPr/>
          </p:nvSpPr>
          <p:spPr>
            <a:xfrm>
              <a:off x="3455472" y="1780667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9"/>
            <p:cNvSpPr/>
            <p:nvPr/>
          </p:nvSpPr>
          <p:spPr>
            <a:xfrm>
              <a:off x="3925497" y="3376817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0"/>
            <p:cNvSpPr/>
            <p:nvPr/>
          </p:nvSpPr>
          <p:spPr>
            <a:xfrm>
              <a:off x="1374811" y="1673185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1"/>
            <p:cNvSpPr/>
            <p:nvPr/>
          </p:nvSpPr>
          <p:spPr>
            <a:xfrm>
              <a:off x="691417" y="4637766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3"/>
            <p:cNvSpPr/>
            <p:nvPr/>
          </p:nvSpPr>
          <p:spPr>
            <a:xfrm>
              <a:off x="1365186" y="3116974"/>
              <a:ext cx="1270535" cy="12609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4"/>
            <p:cNvSpPr/>
            <p:nvPr/>
          </p:nvSpPr>
          <p:spPr>
            <a:xfrm>
              <a:off x="2664596" y="3647975"/>
              <a:ext cx="935253" cy="912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3522846" y="3411114"/>
              <a:ext cx="498912" cy="4951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83357E47-B826-4B7B-AE78-4DBD6C5A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구현 결과물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AD96A-1441-4453-AB46-8EACDD21F06E}"/>
              </a:ext>
            </a:extLst>
          </p:cNvPr>
          <p:cNvSpPr txBox="1"/>
          <p:nvPr/>
        </p:nvSpPr>
        <p:spPr>
          <a:xfrm>
            <a:off x="5186397" y="2483312"/>
            <a:ext cx="894522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OCF Server</a:t>
            </a:r>
            <a:endParaRPr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E41E4-7B3A-4B74-8045-81286F6A27F3}"/>
              </a:ext>
            </a:extLst>
          </p:cNvPr>
          <p:cNvSpPr txBox="1"/>
          <p:nvPr/>
        </p:nvSpPr>
        <p:spPr>
          <a:xfrm>
            <a:off x="2117830" y="2393584"/>
            <a:ext cx="117836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워터펌프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세정제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7E233-2715-40ED-8A15-9CF2A3B85111}"/>
              </a:ext>
            </a:extLst>
          </p:cNvPr>
          <p:cNvSpPr txBox="1"/>
          <p:nvPr/>
        </p:nvSpPr>
        <p:spPr>
          <a:xfrm>
            <a:off x="1963690" y="3954543"/>
            <a:ext cx="142441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서보모터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이물질 제거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6991B-1E2E-4194-A706-A9C2684F7F9B}"/>
              </a:ext>
            </a:extLst>
          </p:cNvPr>
          <p:cNvSpPr txBox="1"/>
          <p:nvPr/>
        </p:nvSpPr>
        <p:spPr>
          <a:xfrm>
            <a:off x="1927331" y="5747363"/>
            <a:ext cx="588691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배수구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2215F4-6BC8-4DC8-94CE-8AD402344841}"/>
              </a:ext>
            </a:extLst>
          </p:cNvPr>
          <p:cNvSpPr txBox="1"/>
          <p:nvPr/>
        </p:nvSpPr>
        <p:spPr>
          <a:xfrm>
            <a:off x="5197791" y="4891070"/>
            <a:ext cx="926056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OCF Client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5D1AB-74D5-4639-9B85-15052F90E8E1}"/>
              </a:ext>
            </a:extLst>
          </p:cNvPr>
          <p:cNvSpPr txBox="1"/>
          <p:nvPr/>
        </p:nvSpPr>
        <p:spPr>
          <a:xfrm>
            <a:off x="3646303" y="4701563"/>
            <a:ext cx="748434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아두이노</a:t>
            </a:r>
            <a:endParaRPr lang="ko-KR" altLang="en-US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720C1-05E4-476D-B8EB-A90710F68644}"/>
              </a:ext>
            </a:extLst>
          </p:cNvPr>
          <p:cNvSpPr txBox="1"/>
          <p:nvPr/>
        </p:nvSpPr>
        <p:spPr>
          <a:xfrm>
            <a:off x="4442691" y="3954543"/>
            <a:ext cx="583011" cy="2462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Xbee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1098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구현 결과물 </a:t>
            </a:r>
            <a:r>
              <a:rPr lang="en-US" altLang="ko-KR" dirty="0"/>
              <a:t>(OCF/</a:t>
            </a:r>
            <a:r>
              <a:rPr lang="en-US" altLang="ko-KR" dirty="0" err="1"/>
              <a:t>IoTivity</a:t>
            </a:r>
            <a:r>
              <a:rPr lang="en-US" altLang="ko-KR" dirty="0"/>
              <a:t> </a:t>
            </a:r>
            <a:r>
              <a:rPr lang="ko-KR" altLang="en-US" dirty="0"/>
              <a:t>적용 부분 설명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91045" y="6492875"/>
            <a:ext cx="2319766" cy="263525"/>
          </a:xfrm>
        </p:spPr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pic>
        <p:nvPicPr>
          <p:cNvPr id="11" name="그림 10" descr="회로, 시계, 표지판이(가) 표시된 사진&#10;&#10;자동 생성된 설명">
            <a:extLst>
              <a:ext uri="{FF2B5EF4-FFF2-40B4-BE49-F238E27FC236}">
                <a16:creationId xmlns:a16="http://schemas.microsoft.com/office/drawing/2014/main" id="{9C3FC563-F0F7-4FCD-88FE-AEEB672E84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23" y="1787186"/>
            <a:ext cx="2830406" cy="1967922"/>
          </a:xfrm>
          <a:prstGeom prst="rect">
            <a:avLst/>
          </a:prstGeom>
        </p:spPr>
      </p:pic>
      <p:pic>
        <p:nvPicPr>
          <p:cNvPr id="12" name="그림 11" descr="회로이(가) 표시된 사진&#10;&#10;자동 생성된 설명">
            <a:extLst>
              <a:ext uri="{FF2B5EF4-FFF2-40B4-BE49-F238E27FC236}">
                <a16:creationId xmlns:a16="http://schemas.microsoft.com/office/drawing/2014/main" id="{E226F139-FC17-477A-8DB2-8E044F83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2"/>
          <a:stretch/>
        </p:blipFill>
        <p:spPr>
          <a:xfrm>
            <a:off x="764758" y="1479699"/>
            <a:ext cx="2541747" cy="28971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E356A9-77F1-4679-AAD6-1417429B5FAA}"/>
              </a:ext>
            </a:extLst>
          </p:cNvPr>
          <p:cNvSpPr/>
          <p:nvPr/>
        </p:nvSpPr>
        <p:spPr>
          <a:xfrm>
            <a:off x="1366159" y="4690836"/>
            <a:ext cx="1338943" cy="256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Actuator</a:t>
            </a:r>
            <a:endParaRPr lang="ko-KR" altLang="en-US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8E9952-A8D6-405A-8D72-96263A82EA74}"/>
              </a:ext>
            </a:extLst>
          </p:cNvPr>
          <p:cNvSpPr/>
          <p:nvPr/>
        </p:nvSpPr>
        <p:spPr>
          <a:xfrm>
            <a:off x="5257801" y="4690836"/>
            <a:ext cx="1425170" cy="256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OCF Server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147518-8091-4EE6-B493-E069FE051F14}"/>
              </a:ext>
            </a:extLst>
          </p:cNvPr>
          <p:cNvSpPr/>
          <p:nvPr/>
        </p:nvSpPr>
        <p:spPr>
          <a:xfrm>
            <a:off x="9460545" y="4690836"/>
            <a:ext cx="1425170" cy="2565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OCF Client</a:t>
            </a:r>
            <a:endParaRPr lang="ko-KR" altLang="en-US" sz="16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44B00C3-E458-4CAE-B950-8A4F6E73E6ED}"/>
              </a:ext>
            </a:extLst>
          </p:cNvPr>
          <p:cNvCxnSpPr>
            <a:cxnSpLocks/>
          </p:cNvCxnSpPr>
          <p:nvPr/>
        </p:nvCxnSpPr>
        <p:spPr>
          <a:xfrm>
            <a:off x="3616897" y="3044687"/>
            <a:ext cx="6271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E8EDFC5-4F5D-4DB7-9688-9536322B929D}"/>
              </a:ext>
            </a:extLst>
          </p:cNvPr>
          <p:cNvCxnSpPr>
            <a:cxnSpLocks/>
          </p:cNvCxnSpPr>
          <p:nvPr/>
        </p:nvCxnSpPr>
        <p:spPr>
          <a:xfrm>
            <a:off x="8130209" y="3048000"/>
            <a:ext cx="6469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6113C7F-A46A-4A5C-99F8-80782727CB8B}"/>
              </a:ext>
            </a:extLst>
          </p:cNvPr>
          <p:cNvSpPr txBox="1"/>
          <p:nvPr/>
        </p:nvSpPr>
        <p:spPr>
          <a:xfrm>
            <a:off x="4397399" y="5064409"/>
            <a:ext cx="3732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Device type : </a:t>
            </a:r>
            <a:r>
              <a:rPr lang="en-US" altLang="ko-KR" sz="1400" dirty="0" err="1">
                <a:latin typeface="+mn-ea"/>
              </a:rPr>
              <a:t>oic.d.sensor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Device name : OCF </a:t>
            </a:r>
            <a:r>
              <a:rPr lang="en-US" altLang="ko-KR" sz="1400" dirty="0" err="1">
                <a:latin typeface="+mn-ea"/>
              </a:rPr>
              <a:t>IoTivity</a:t>
            </a:r>
            <a:r>
              <a:rPr lang="en-US" altLang="ko-KR" sz="1400" dirty="0">
                <a:latin typeface="+mn-ea"/>
              </a:rPr>
              <a:t> Sensor Server</a:t>
            </a:r>
          </a:p>
          <a:p>
            <a:r>
              <a:rPr lang="en-US" altLang="ko-KR" sz="1400" dirty="0">
                <a:latin typeface="+mn-ea"/>
              </a:rPr>
              <a:t>Resource type : </a:t>
            </a:r>
            <a:r>
              <a:rPr lang="en-US" altLang="ko-KR" sz="1400" dirty="0" err="1">
                <a:latin typeface="+mn-ea"/>
              </a:rPr>
              <a:t>oic.r.sensor.water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Resource </a:t>
            </a:r>
            <a:r>
              <a:rPr lang="en-US" altLang="ko-KR" sz="1400" dirty="0" err="1">
                <a:latin typeface="+mn-ea"/>
              </a:rPr>
              <a:t>uri</a:t>
            </a:r>
            <a:r>
              <a:rPr lang="en-US" altLang="ko-KR" sz="1400" dirty="0">
                <a:latin typeface="+mn-ea"/>
              </a:rPr>
              <a:t> : /</a:t>
            </a:r>
            <a:r>
              <a:rPr lang="en-US" altLang="ko-KR" sz="1400" dirty="0" err="1">
                <a:latin typeface="+mn-ea"/>
              </a:rPr>
              <a:t>WaterValueURI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9" name="그림 28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BF415292-19FD-4BCD-90E4-5F96D537B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61" y="1257950"/>
            <a:ext cx="1866338" cy="33179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4BAE4D-E471-4E2B-842E-78695D18BEA9}"/>
              </a:ext>
            </a:extLst>
          </p:cNvPr>
          <p:cNvSpPr txBox="1"/>
          <p:nvPr/>
        </p:nvSpPr>
        <p:spPr>
          <a:xfrm>
            <a:off x="3501885" y="2674698"/>
            <a:ext cx="100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802.15.4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892427-0E7A-4132-8004-2057B2065D3E}"/>
              </a:ext>
            </a:extLst>
          </p:cNvPr>
          <p:cNvSpPr txBox="1"/>
          <p:nvPr/>
        </p:nvSpPr>
        <p:spPr>
          <a:xfrm>
            <a:off x="7864214" y="2642039"/>
            <a:ext cx="129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OCF/</a:t>
            </a:r>
            <a:r>
              <a:rPr lang="en-US" altLang="ko-KR" sz="1400" dirty="0" err="1"/>
              <a:t>IoTivity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23377-FABB-4A84-8958-239060DC0B18}"/>
              </a:ext>
            </a:extLst>
          </p:cNvPr>
          <p:cNvSpPr txBox="1"/>
          <p:nvPr/>
        </p:nvSpPr>
        <p:spPr>
          <a:xfrm>
            <a:off x="8891521" y="5118702"/>
            <a:ext cx="2563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초마다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Get request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를 통해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물 막힘 상태를 확인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막힌 상태 </a:t>
            </a:r>
            <a:r>
              <a:rPr lang="en-US" altLang="ko-KR" sz="1400" dirty="0">
                <a:latin typeface="+mn-ea"/>
              </a:rPr>
              <a:t>: True</a:t>
            </a:r>
          </a:p>
          <a:p>
            <a:r>
              <a:rPr lang="ko-KR" altLang="en-US" sz="1400" dirty="0">
                <a:latin typeface="+mn-ea"/>
              </a:rPr>
              <a:t>정상 상태 </a:t>
            </a:r>
            <a:r>
              <a:rPr lang="en-US" altLang="ko-KR" sz="1400" dirty="0">
                <a:latin typeface="+mn-ea"/>
              </a:rPr>
              <a:t>: False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78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1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  요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FCA81-A2DF-4EF4-BB02-81EBC05D5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t="23469" r="17563" b="20471"/>
          <a:stretch/>
        </p:blipFill>
        <p:spPr bwMode="auto">
          <a:xfrm>
            <a:off x="433051" y="1494160"/>
            <a:ext cx="3678105" cy="31549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34E3D-DD7A-498E-B97D-DA95C2096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813" y="3071642"/>
            <a:ext cx="3217316" cy="2968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3520" y="4637750"/>
            <a:ext cx="313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배수구</a:t>
            </a:r>
            <a:r>
              <a:rPr lang="en-US" altLang="ko-KR" sz="2000" dirty="0"/>
              <a:t> </a:t>
            </a:r>
            <a:r>
              <a:rPr lang="ko-KR" altLang="en-US" sz="2000" dirty="0"/>
              <a:t>관리의</a:t>
            </a:r>
            <a:r>
              <a:rPr lang="en-US" altLang="ko-KR" sz="2000" dirty="0"/>
              <a:t> </a:t>
            </a:r>
          </a:p>
          <a:p>
            <a:pPr algn="ctr"/>
            <a:r>
              <a:rPr lang="ko-KR" altLang="en-US" sz="2000" dirty="0"/>
              <a:t>불편함과</a:t>
            </a:r>
            <a:r>
              <a:rPr lang="en-US" altLang="ko-KR" sz="2000" dirty="0"/>
              <a:t> </a:t>
            </a:r>
            <a:r>
              <a:rPr lang="ko-KR" altLang="en-US" sz="2000" dirty="0"/>
              <a:t>문제점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 rot="1216046">
            <a:off x="3814845" y="3982481"/>
            <a:ext cx="2694078" cy="2501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0168440">
            <a:off x="3790397" y="1817308"/>
            <a:ext cx="2694078" cy="2501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AE1C69-33DB-453F-9D1B-0E330E41F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3677" y="327748"/>
            <a:ext cx="3039334" cy="20241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C7C21B-C5BF-4192-82E4-6B640D634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854" y="3429000"/>
            <a:ext cx="2836933" cy="21373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14BD92-48FB-45B6-B612-ECE7743B89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317" r="22395"/>
          <a:stretch/>
        </p:blipFill>
        <p:spPr>
          <a:xfrm>
            <a:off x="9222686" y="666834"/>
            <a:ext cx="1712600" cy="2226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375296-4FF9-45AE-BEA4-4BBB90B1CF3B}"/>
              </a:ext>
            </a:extLst>
          </p:cNvPr>
          <p:cNvSpPr txBox="1"/>
          <p:nvPr/>
        </p:nvSpPr>
        <p:spPr>
          <a:xfrm rot="20130990">
            <a:off x="3286721" y="1403922"/>
            <a:ext cx="313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개인적 측면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337B7-9903-400A-892C-C5F72E0F3F86}"/>
              </a:ext>
            </a:extLst>
          </p:cNvPr>
          <p:cNvSpPr txBox="1"/>
          <p:nvPr/>
        </p:nvSpPr>
        <p:spPr>
          <a:xfrm rot="1250775">
            <a:off x="3459817" y="3489517"/>
            <a:ext cx="313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국가적 측면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58707" y="2001349"/>
            <a:ext cx="9313812" cy="1066026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Drain + Cleaner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66943" y="3059756"/>
            <a:ext cx="2520887" cy="192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34871" y="3098243"/>
            <a:ext cx="37524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69817" y="3298633"/>
            <a:ext cx="17139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배수구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62666" y="3252193"/>
            <a:ext cx="1193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청소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425328" y="5176577"/>
            <a:ext cx="48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배수구</a:t>
            </a:r>
            <a:r>
              <a:rPr lang="en-US" altLang="ko-KR" sz="3200" dirty="0"/>
              <a:t> </a:t>
            </a:r>
            <a:r>
              <a:rPr lang="ko-KR" altLang="en-US" sz="3200" dirty="0"/>
              <a:t>청소</a:t>
            </a:r>
            <a:r>
              <a:rPr lang="en-US" altLang="ko-KR" sz="3200" dirty="0"/>
              <a:t> </a:t>
            </a:r>
            <a:r>
              <a:rPr lang="ko-KR" altLang="en-US" sz="3200" b="1" dirty="0"/>
              <a:t>자동화</a:t>
            </a:r>
            <a:endParaRPr lang="en-US" sz="3200" dirty="0"/>
          </a:p>
        </p:txBody>
      </p:sp>
      <p:sp>
        <p:nvSpPr>
          <p:cNvPr id="3" name="Down Arrow 2"/>
          <p:cNvSpPr/>
          <p:nvPr/>
        </p:nvSpPr>
        <p:spPr>
          <a:xfrm>
            <a:off x="5638320" y="4214388"/>
            <a:ext cx="327138" cy="6735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1EE2D87-2B0F-4F73-90B1-55016AB2083D}"/>
              </a:ext>
            </a:extLst>
          </p:cNvPr>
          <p:cNvSpPr txBox="1">
            <a:spLocks/>
          </p:cNvSpPr>
          <p:nvPr/>
        </p:nvSpPr>
        <p:spPr>
          <a:xfrm>
            <a:off x="491046" y="83439"/>
            <a:ext cx="10295018" cy="105956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2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개  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7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출품작 설명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91045" y="6492875"/>
            <a:ext cx="2319766" cy="263525"/>
          </a:xfrm>
        </p:spPr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9F68579-62DC-4691-8328-625A73F1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12" y="1143000"/>
            <a:ext cx="6326007" cy="4871951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44DA11C-DC95-4000-A4A9-D706863E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905" y="1746563"/>
            <a:ext cx="4446888" cy="3859107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+mn-ea"/>
              </a:rPr>
              <a:t>배수구 자동 처리 시스템의 </a:t>
            </a:r>
            <a:r>
              <a:rPr lang="en-US" altLang="ko-KR" sz="1800" b="1" dirty="0">
                <a:latin typeface="+mn-ea"/>
              </a:rPr>
              <a:t>3</a:t>
            </a:r>
            <a:r>
              <a:rPr lang="ko-KR" altLang="en-US" sz="1800" b="1" dirty="0">
                <a:latin typeface="+mn-ea"/>
              </a:rPr>
              <a:t>가지 구간</a:t>
            </a:r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r>
              <a:rPr lang="en-US" altLang="ko-KR" sz="1800" dirty="0">
                <a:latin typeface="+mn-ea"/>
              </a:rPr>
              <a:t>1) </a:t>
            </a:r>
            <a:r>
              <a:rPr lang="ko-KR" altLang="en-US" sz="1800" dirty="0">
                <a:latin typeface="+mn-ea"/>
              </a:rPr>
              <a:t>상황을 감지하고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직접 청소를 하는 </a:t>
            </a:r>
            <a:r>
              <a:rPr lang="ko-KR" altLang="en-US" sz="1800" b="1" dirty="0">
                <a:latin typeface="+mn-ea"/>
              </a:rPr>
              <a:t>배수구 파이프 구간 </a:t>
            </a:r>
            <a:endParaRPr lang="en-US" altLang="ko-KR" sz="1800" b="1" dirty="0">
              <a:latin typeface="+mn-ea"/>
            </a:endParaRPr>
          </a:p>
          <a:p>
            <a:r>
              <a:rPr lang="en-US" altLang="ko-KR" sz="1800" dirty="0">
                <a:latin typeface="+mn-ea"/>
              </a:rPr>
              <a:t>2) </a:t>
            </a:r>
            <a:r>
              <a:rPr lang="ko-KR" altLang="en-US" sz="1800" dirty="0">
                <a:latin typeface="+mn-ea"/>
              </a:rPr>
              <a:t>사용자에게 배수구 상황을 알리는 </a:t>
            </a:r>
            <a:r>
              <a:rPr lang="ko-KR" altLang="en-US" sz="1800" b="1" dirty="0">
                <a:latin typeface="+mn-ea"/>
              </a:rPr>
              <a:t>사용자 </a:t>
            </a:r>
            <a:r>
              <a:rPr lang="en-US" altLang="ko-KR" sz="1800" b="1" dirty="0">
                <a:latin typeface="+mn-ea"/>
              </a:rPr>
              <a:t>interface </a:t>
            </a:r>
            <a:r>
              <a:rPr lang="ko-KR" altLang="en-US" sz="1800" b="1" dirty="0">
                <a:latin typeface="+mn-ea"/>
              </a:rPr>
              <a:t>구간</a:t>
            </a:r>
            <a:r>
              <a:rPr lang="en-US" altLang="ko-KR" sz="1800" b="1" dirty="0">
                <a:latin typeface="+mn-ea"/>
              </a:rPr>
              <a:t> </a:t>
            </a:r>
          </a:p>
          <a:p>
            <a:r>
              <a:rPr lang="en-US" altLang="ko-KR" sz="1800" dirty="0">
                <a:latin typeface="+mn-ea"/>
              </a:rPr>
              <a:t>3) </a:t>
            </a:r>
            <a:r>
              <a:rPr lang="ko-KR" altLang="en-US" sz="1800" dirty="0">
                <a:latin typeface="+mn-ea"/>
              </a:rPr>
              <a:t>다양한 곳에서 받은 배수구 정보를 통합적으로 관리하는 </a:t>
            </a:r>
            <a:r>
              <a:rPr lang="ko-KR" altLang="en-US" sz="1800" b="1" dirty="0">
                <a:latin typeface="+mn-ea"/>
              </a:rPr>
              <a:t>아파트 관리자 구간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23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5340" y="1145406"/>
            <a:ext cx="8942804" cy="52457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Arduino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수위조절센서</a:t>
            </a:r>
            <a:r>
              <a:rPr lang="en-US" altLang="ko-KR" dirty="0"/>
              <a:t> </a:t>
            </a:r>
            <a:r>
              <a:rPr lang="ko-KR" altLang="en-US" dirty="0"/>
              <a:t>연결 </a:t>
            </a:r>
            <a:endParaRPr lang="en-US" altLang="ko-KR" dirty="0"/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시리얼모니터로 수위확인</a:t>
            </a:r>
            <a:endParaRPr lang="en-US" altLang="ko-KR" dirty="0"/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Servo motor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Water pump</a:t>
            </a:r>
            <a:r>
              <a:rPr lang="ko-KR" altLang="en-US" dirty="0"/>
              <a:t> 연결</a:t>
            </a:r>
            <a:endParaRPr lang="en-US" dirty="0"/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일정 수위를 넘으면 </a:t>
            </a:r>
            <a:r>
              <a:rPr lang="en-US" altLang="ko-KR" dirty="0"/>
              <a:t>servo motor </a:t>
            </a:r>
            <a:r>
              <a:rPr lang="ko-KR" altLang="en-US" dirty="0"/>
              <a:t>작동</a:t>
            </a:r>
            <a:r>
              <a:rPr lang="en-US" altLang="ko-KR" dirty="0"/>
              <a:t>, water pump </a:t>
            </a:r>
            <a:r>
              <a:rPr lang="ko-KR" altLang="en-US" dirty="0"/>
              <a:t>작동</a:t>
            </a:r>
            <a:endParaRPr lang="en-US" altLang="ko-KR" dirty="0"/>
          </a:p>
          <a:p>
            <a:pPr lvl="3">
              <a:buClr>
                <a:schemeClr val="accent6"/>
              </a:buClr>
              <a:buFont typeface="Century Gothic" panose="020B0502020202020204" pitchFamily="34" charset="0"/>
              <a:buChar char="»"/>
            </a:pPr>
            <a:r>
              <a:rPr lang="en-US" dirty="0"/>
              <a:t>Servo motor</a:t>
            </a:r>
            <a:r>
              <a:rPr lang="ko-KR" altLang="en-US" dirty="0"/>
              <a:t>가 이물질을 제거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water pump</a:t>
            </a:r>
            <a:r>
              <a:rPr lang="ko-KR" altLang="en-US" dirty="0"/>
              <a:t>는 배수구 세척제를 방출</a:t>
            </a:r>
            <a:endParaRPr lang="en-US" dirty="0"/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dirty="0" err="1"/>
              <a:t>Xbee</a:t>
            </a:r>
            <a:r>
              <a:rPr lang="en-US" altLang="ko-KR" dirty="0"/>
              <a:t> </a:t>
            </a:r>
            <a:r>
              <a:rPr lang="ko-KR" altLang="en-US" dirty="0"/>
              <a:t>무선통신</a:t>
            </a:r>
            <a:endParaRPr lang="en-US" altLang="ko-KR" dirty="0"/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Xbee</a:t>
            </a:r>
            <a:r>
              <a:rPr lang="ko-KR" altLang="en-US" dirty="0"/>
              <a:t>를 이용하여 </a:t>
            </a:r>
            <a:r>
              <a:rPr lang="ko-KR" altLang="en-US" dirty="0" err="1"/>
              <a:t>아두이노가</a:t>
            </a:r>
            <a:r>
              <a:rPr lang="ko-KR" altLang="en-US" dirty="0"/>
              <a:t> 얻어낸 정보를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시리얼 통신을 이용하여 </a:t>
            </a:r>
            <a:r>
              <a:rPr lang="en-US" altLang="ko-KR" dirty="0"/>
              <a:t>stream</a:t>
            </a:r>
            <a:r>
              <a:rPr lang="ko-KR" altLang="en-US" dirty="0"/>
              <a:t>을 열면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호환 가능</a:t>
            </a:r>
            <a:endParaRPr lang="en-US" dirty="0"/>
          </a:p>
          <a:p>
            <a:pPr lvl="3">
              <a:buClr>
                <a:schemeClr val="accent6"/>
              </a:buClr>
              <a:buFont typeface="Century Gothic" panose="020B0502020202020204" pitchFamily="34" charset="0"/>
              <a:buChar char="»"/>
            </a:pPr>
            <a:r>
              <a:rPr lang="ko-KR" altLang="en-US" dirty="0"/>
              <a:t>일정 수위를 넘으면 </a:t>
            </a:r>
            <a:r>
              <a:rPr lang="en-US" altLang="ko-KR" dirty="0"/>
              <a:t>servo motor </a:t>
            </a:r>
            <a:r>
              <a:rPr lang="ko-KR" altLang="en-US" dirty="0"/>
              <a:t>작동</a:t>
            </a:r>
            <a:r>
              <a:rPr lang="en-US" altLang="ko-KR" dirty="0"/>
              <a:t>, water pump</a:t>
            </a:r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ko-KR" dirty="0" err="1"/>
              <a:t>Iotivity</a:t>
            </a:r>
            <a:r>
              <a:rPr lang="en-US" altLang="ko-KR" dirty="0"/>
              <a:t> </a:t>
            </a:r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라즈베리파이간</a:t>
            </a:r>
            <a:r>
              <a:rPr lang="ko-KR" altLang="en-US" dirty="0"/>
              <a:t> 연결 </a:t>
            </a:r>
            <a:endParaRPr lang="en-US" dirty="0"/>
          </a:p>
          <a:p>
            <a:pPr lvl="3">
              <a:buClr>
                <a:schemeClr val="accent6"/>
              </a:buClr>
              <a:buFont typeface="Century Gothic" panose="020B0502020202020204" pitchFamily="34" charset="0"/>
              <a:buChar char="»"/>
            </a:pPr>
            <a:r>
              <a:rPr lang="ko-KR" altLang="en-US" dirty="0"/>
              <a:t>하나의 </a:t>
            </a:r>
            <a:r>
              <a:rPr lang="ko-KR" altLang="en-US" dirty="0" err="1"/>
              <a:t>라즈베리파이가</a:t>
            </a:r>
            <a:r>
              <a:rPr lang="ko-KR" altLang="en-US" dirty="0"/>
              <a:t> </a:t>
            </a:r>
            <a:r>
              <a:rPr lang="en-US" altLang="ko-KR" dirty="0"/>
              <a:t>server, </a:t>
            </a:r>
            <a:r>
              <a:rPr lang="ko-KR" altLang="en-US" dirty="0" err="1"/>
              <a:t>다른하나가</a:t>
            </a:r>
            <a:r>
              <a:rPr lang="ko-KR" altLang="en-US" dirty="0"/>
              <a:t> </a:t>
            </a:r>
            <a:r>
              <a:rPr lang="en-US" altLang="ko-KR" dirty="0"/>
              <a:t>client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안드로이드 연결</a:t>
            </a:r>
            <a:endParaRPr lang="en-US" dirty="0"/>
          </a:p>
          <a:p>
            <a:pPr lvl="2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사용자가 배수구의 정보를 실시간으로 확인할 수 있음</a:t>
            </a:r>
            <a:endParaRPr lang="en-US" dirty="0"/>
          </a:p>
          <a:p>
            <a:pPr lvl="3">
              <a:buClr>
                <a:schemeClr val="accent6"/>
              </a:buClr>
              <a:buFont typeface="Century Gothic" panose="020B0502020202020204" pitchFamily="34" charset="0"/>
              <a:buChar char="»"/>
            </a:pPr>
            <a:r>
              <a:rPr lang="en-US" dirty="0" err="1"/>
              <a:t>Iotivity</a:t>
            </a:r>
            <a:r>
              <a:rPr lang="ko-KR" altLang="en-US" dirty="0"/>
              <a:t>를 이용하여 연결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과정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91045" y="6492875"/>
            <a:ext cx="2319766" cy="263525"/>
          </a:xfrm>
        </p:spPr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4BB67-7E4E-44D6-AEC7-730CEE19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439" y="1569752"/>
            <a:ext cx="3999899" cy="36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2017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과정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26" y="1144771"/>
            <a:ext cx="5027429" cy="502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0919" y="11430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2017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680" t="880"/>
          <a:stretch>
            <a:fillRect/>
          </a:stretch>
        </p:blipFill>
        <p:spPr bwMode="auto">
          <a:xfrm>
            <a:off x="616017" y="1058779"/>
            <a:ext cx="5401794" cy="491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9467" y="987391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62171" y="0"/>
            <a:ext cx="10295018" cy="1059561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과정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활용 방안 및 기대효과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91045" y="6492875"/>
            <a:ext cx="2319766" cy="263525"/>
          </a:xfrm>
        </p:spPr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D3C7FB-2CE9-453A-804E-12A17CB2C962}"/>
              </a:ext>
            </a:extLst>
          </p:cNvPr>
          <p:cNvGrpSpPr/>
          <p:nvPr/>
        </p:nvGrpSpPr>
        <p:grpSpPr>
          <a:xfrm>
            <a:off x="382188" y="1655755"/>
            <a:ext cx="2698469" cy="4210503"/>
            <a:chOff x="3516086" y="261258"/>
            <a:chExt cx="3853543" cy="578031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FF7070-B662-401F-B43B-DCD853A2BAD8}"/>
                </a:ext>
              </a:extLst>
            </p:cNvPr>
            <p:cNvSpPr/>
            <p:nvPr/>
          </p:nvSpPr>
          <p:spPr>
            <a:xfrm>
              <a:off x="3516086" y="261258"/>
              <a:ext cx="3853543" cy="5334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EE0D5C-2D73-4A3A-8542-5C7370E6C4F1}"/>
                </a:ext>
              </a:extLst>
            </p:cNvPr>
            <p:cNvSpPr/>
            <p:nvPr/>
          </p:nvSpPr>
          <p:spPr>
            <a:xfrm>
              <a:off x="3701143" y="435429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CA5B34C-EA32-4597-A684-A036C50ABFC4}"/>
                </a:ext>
              </a:extLst>
            </p:cNvPr>
            <p:cNvSpPr/>
            <p:nvPr/>
          </p:nvSpPr>
          <p:spPr>
            <a:xfrm>
              <a:off x="3701142" y="1959125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9294FE-2398-4D4A-8BE5-38253E7176E5}"/>
                </a:ext>
              </a:extLst>
            </p:cNvPr>
            <p:cNvSpPr/>
            <p:nvPr/>
          </p:nvSpPr>
          <p:spPr>
            <a:xfrm>
              <a:off x="3701141" y="3553579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7C5AFBA-F247-4AF7-950A-8C50768A0470}"/>
                </a:ext>
              </a:extLst>
            </p:cNvPr>
            <p:cNvSpPr/>
            <p:nvPr/>
          </p:nvSpPr>
          <p:spPr>
            <a:xfrm>
              <a:off x="5606143" y="1959125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9C4A280-0E56-405D-8054-97F95F32A600}"/>
                </a:ext>
              </a:extLst>
            </p:cNvPr>
            <p:cNvSpPr/>
            <p:nvPr/>
          </p:nvSpPr>
          <p:spPr>
            <a:xfrm>
              <a:off x="5622471" y="435428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4BA2CA-38CC-4423-B082-99D0B166FAC7}"/>
                </a:ext>
              </a:extLst>
            </p:cNvPr>
            <p:cNvSpPr/>
            <p:nvPr/>
          </p:nvSpPr>
          <p:spPr>
            <a:xfrm>
              <a:off x="5622470" y="3553578"/>
              <a:ext cx="1567543" cy="125185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498D118-FAD3-4328-9680-C8A8721964E0}"/>
                </a:ext>
              </a:extLst>
            </p:cNvPr>
            <p:cNvSpPr/>
            <p:nvPr/>
          </p:nvSpPr>
          <p:spPr>
            <a:xfrm>
              <a:off x="4761642" y="1262741"/>
              <a:ext cx="1323862" cy="29633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A951918-940D-40DA-B472-826E174D91FB}"/>
                </a:ext>
              </a:extLst>
            </p:cNvPr>
            <p:cNvSpPr/>
            <p:nvPr/>
          </p:nvSpPr>
          <p:spPr>
            <a:xfrm>
              <a:off x="4775483" y="4321932"/>
              <a:ext cx="1323862" cy="287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BDC66A1-D761-4DCA-A747-50E74B73DE2B}"/>
                </a:ext>
              </a:extLst>
            </p:cNvPr>
            <p:cNvSpPr/>
            <p:nvPr/>
          </p:nvSpPr>
          <p:spPr>
            <a:xfrm>
              <a:off x="4761642" y="2743200"/>
              <a:ext cx="1323862" cy="2878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F573803-80F0-4AE9-BDFC-D9CD85B00AFA}"/>
                </a:ext>
              </a:extLst>
            </p:cNvPr>
            <p:cNvSpPr/>
            <p:nvPr/>
          </p:nvSpPr>
          <p:spPr>
            <a:xfrm>
              <a:off x="5316990" y="794657"/>
              <a:ext cx="259774" cy="524691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BA7FAC1B-12C8-4488-8123-7796C79E55A9}"/>
                </a:ext>
              </a:extLst>
            </p:cNvPr>
            <p:cNvCxnSpPr/>
            <p:nvPr/>
          </p:nvCxnSpPr>
          <p:spPr>
            <a:xfrm rot="16200000" flipH="1">
              <a:off x="4712661" y="1472106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40D26825-4812-4624-8B1C-FDFFC6A4BE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4137" y="1471802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4E87245D-B4CF-498A-969D-108B7EA7C671}"/>
                </a:ext>
              </a:extLst>
            </p:cNvPr>
            <p:cNvCxnSpPr/>
            <p:nvPr/>
          </p:nvCxnSpPr>
          <p:spPr>
            <a:xfrm rot="16200000" flipH="1">
              <a:off x="4723545" y="2984915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404CA4BC-4170-4F1A-A0A1-04E0B7006F47}"/>
                </a:ext>
              </a:extLst>
            </p:cNvPr>
            <p:cNvCxnSpPr/>
            <p:nvPr/>
          </p:nvCxnSpPr>
          <p:spPr>
            <a:xfrm rot="16200000" flipH="1">
              <a:off x="4713784" y="4579370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6C6851CD-DE4C-4021-8BED-B632568EA8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97489" y="2980080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B0BD2A2E-2563-4456-8037-E1569D7A9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14136" y="4579370"/>
              <a:ext cx="739925" cy="544051"/>
            </a:xfrm>
            <a:prstGeom prst="bentConnector3">
              <a:avLst>
                <a:gd name="adj1" fmla="val -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A8E31A2-CD05-4153-8D75-84C4535A1D44}"/>
                </a:ext>
              </a:extLst>
            </p:cNvPr>
            <p:cNvSpPr/>
            <p:nvPr/>
          </p:nvSpPr>
          <p:spPr>
            <a:xfrm>
              <a:off x="4186237" y="3600890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5</a:t>
              </a:r>
              <a:r>
                <a:rPr lang="ko-KR" altLang="en-US" sz="1100" dirty="0"/>
                <a:t>호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8199ED1-FCA3-4E29-B80E-3EDDEEC1505F}"/>
                </a:ext>
              </a:extLst>
            </p:cNvPr>
            <p:cNvSpPr/>
            <p:nvPr/>
          </p:nvSpPr>
          <p:spPr>
            <a:xfrm>
              <a:off x="6161962" y="3609662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6</a:t>
              </a:r>
              <a:r>
                <a:rPr lang="ko-KR" altLang="en-US" sz="1100" dirty="0"/>
                <a:t>호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2912F5-2186-41BD-8364-48445B3EA03C}"/>
                </a:ext>
              </a:extLst>
            </p:cNvPr>
            <p:cNvSpPr/>
            <p:nvPr/>
          </p:nvSpPr>
          <p:spPr>
            <a:xfrm>
              <a:off x="4185558" y="2022697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r>
                <a:rPr lang="ko-KR" altLang="en-US" sz="1100" dirty="0"/>
                <a:t>호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E51666B-8185-41E2-B8B9-FE2B92BFBF43}"/>
                </a:ext>
              </a:extLst>
            </p:cNvPr>
            <p:cNvSpPr/>
            <p:nvPr/>
          </p:nvSpPr>
          <p:spPr>
            <a:xfrm>
              <a:off x="4186237" y="518120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r>
                <a:rPr lang="ko-KR" altLang="en-US" sz="1100" dirty="0"/>
                <a:t>호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8AC4975-DD98-40E6-B6CA-836A4C1588D9}"/>
                </a:ext>
              </a:extLst>
            </p:cNvPr>
            <p:cNvSpPr/>
            <p:nvPr/>
          </p:nvSpPr>
          <p:spPr>
            <a:xfrm>
              <a:off x="6161959" y="2015970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r>
                <a:rPr lang="ko-KR" altLang="en-US" sz="1100" dirty="0"/>
                <a:t>호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F82B0E6-4228-44AC-A19A-474CD378DABF}"/>
                </a:ext>
              </a:extLst>
            </p:cNvPr>
            <p:cNvSpPr/>
            <p:nvPr/>
          </p:nvSpPr>
          <p:spPr>
            <a:xfrm>
              <a:off x="6161960" y="511324"/>
              <a:ext cx="576055" cy="1962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r>
                <a:rPr lang="ko-KR" altLang="en-US" sz="1100" dirty="0"/>
                <a:t>호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CC54C7-CB43-47E0-A876-9D32D77F87AD}"/>
              </a:ext>
            </a:extLst>
          </p:cNvPr>
          <p:cNvSpPr/>
          <p:nvPr/>
        </p:nvSpPr>
        <p:spPr>
          <a:xfrm>
            <a:off x="3319101" y="1545770"/>
            <a:ext cx="2490226" cy="388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배수구 통합 관리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8B8593-C55F-4C85-92FA-16A8C705CDA7}"/>
              </a:ext>
            </a:extLst>
          </p:cNvPr>
          <p:cNvSpPr/>
          <p:nvPr/>
        </p:nvSpPr>
        <p:spPr>
          <a:xfrm>
            <a:off x="3319099" y="2117693"/>
            <a:ext cx="8722691" cy="12250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ko-KR" altLang="en-US" dirty="0"/>
              <a:t>아파트 같은 복합단지 건물</a:t>
            </a:r>
            <a:r>
              <a:rPr lang="en-US" altLang="ko-KR" dirty="0"/>
              <a:t>, </a:t>
            </a:r>
            <a:r>
              <a:rPr lang="ko-KR" altLang="en-US" dirty="0"/>
              <a:t>자칫하면 건물 전체의 배수 작동이 안될 수 있음</a:t>
            </a:r>
            <a:endParaRPr lang="en-US" altLang="ko-KR" dirty="0"/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ko-KR" altLang="en-US" dirty="0"/>
              <a:t>이를 배수구 자동 처리 시스템으로 통합적으로 관리하고 주기적 자동 청소로 예방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7E6A48-BD8D-4DAB-8415-E37935DF0C53}"/>
              </a:ext>
            </a:extLst>
          </p:cNvPr>
          <p:cNvSpPr/>
          <p:nvPr/>
        </p:nvSpPr>
        <p:spPr>
          <a:xfrm>
            <a:off x="3319101" y="3654976"/>
            <a:ext cx="2490226" cy="388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길거리 배수구 관리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CFAE06-FFD4-4F28-A9EB-338299F0F7D2}"/>
              </a:ext>
            </a:extLst>
          </p:cNvPr>
          <p:cNvSpPr/>
          <p:nvPr/>
        </p:nvSpPr>
        <p:spPr>
          <a:xfrm>
            <a:off x="3319099" y="4226898"/>
            <a:ext cx="8722691" cy="1474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ko-KR" altLang="en-US" dirty="0"/>
              <a:t>배수구 막힘을 인한 홍수 및 침수 피해가 존재하고</a:t>
            </a:r>
            <a:r>
              <a:rPr lang="en-US" altLang="ko-KR" dirty="0"/>
              <a:t>, </a:t>
            </a:r>
            <a:r>
              <a:rPr lang="ko-KR" altLang="en-US" dirty="0"/>
              <a:t>이를 예방하기 위해 인건비를 사용</a:t>
            </a:r>
            <a:endParaRPr lang="en-US" altLang="ko-KR" dirty="0"/>
          </a:p>
          <a:p>
            <a:pPr marL="285750" indent="-285750">
              <a:buFont typeface="Century Gothic" panose="020B0502020202020204" pitchFamily="34" charset="0"/>
              <a:buChar char="–"/>
            </a:pPr>
            <a:r>
              <a:rPr lang="ko-KR" altLang="en-US" dirty="0"/>
              <a:t>배수구 자동 처리 시스템을 이용해 효율적인 관리를 돕고</a:t>
            </a:r>
            <a:r>
              <a:rPr lang="en-US" altLang="ko-KR" dirty="0"/>
              <a:t>, </a:t>
            </a:r>
            <a:r>
              <a:rPr lang="ko-KR" altLang="en-US" dirty="0"/>
              <a:t>국가적 차원의 손실 및 침수 피해를 방지</a:t>
            </a:r>
          </a:p>
        </p:txBody>
      </p:sp>
    </p:spTree>
    <p:extLst>
      <p:ext uri="{BB962C8B-B14F-4D97-AF65-F5344CB8AC3E}">
        <p14:creationId xmlns:p14="http://schemas.microsoft.com/office/powerpoint/2010/main" val="250421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046" y="83439"/>
            <a:ext cx="10295018" cy="1059561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구현 결과물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5C656-E050-4F3D-A0DB-0D19E9E8369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OPEN CONNECTIVITY FOUNDATION MEMBER CONFIDENTIAL INFORMATION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91045" y="6492875"/>
            <a:ext cx="2319766" cy="263525"/>
          </a:xfrm>
        </p:spPr>
        <p:txBody>
          <a:bodyPr/>
          <a:lstStyle/>
          <a:p>
            <a:r>
              <a:rPr lang="en-US" altLang="ko-KR" dirty="0"/>
              <a:t>Nov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en-US" dirty="0"/>
              <a:t>, 2019</a:t>
            </a:r>
          </a:p>
        </p:txBody>
      </p:sp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id="{E07F1BF7-891D-4616-B041-40635251E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r="1527" b="11587"/>
          <a:stretch/>
        </p:blipFill>
        <p:spPr>
          <a:xfrm>
            <a:off x="6722159" y="1199922"/>
            <a:ext cx="3264528" cy="455724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86795B-38C6-4757-8427-A6F009F86013}"/>
              </a:ext>
            </a:extLst>
          </p:cNvPr>
          <p:cNvSpPr/>
          <p:nvPr/>
        </p:nvSpPr>
        <p:spPr>
          <a:xfrm>
            <a:off x="1948542" y="1828800"/>
            <a:ext cx="3407228" cy="5352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워터 센서 </a:t>
            </a:r>
            <a:r>
              <a:rPr lang="en-US" altLang="ko-KR" dirty="0"/>
              <a:t>: </a:t>
            </a:r>
            <a:r>
              <a:rPr lang="ko-KR" altLang="en-US" dirty="0"/>
              <a:t>수위 감지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0B3861-F235-43FF-B4E2-736E359984EC}"/>
              </a:ext>
            </a:extLst>
          </p:cNvPr>
          <p:cNvSpPr/>
          <p:nvPr/>
        </p:nvSpPr>
        <p:spPr>
          <a:xfrm>
            <a:off x="1948543" y="2537283"/>
            <a:ext cx="3407228" cy="688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r>
              <a:rPr lang="en-US" altLang="ko-KR" dirty="0"/>
              <a:t>: </a:t>
            </a:r>
            <a:r>
              <a:rPr lang="ko-KR" altLang="en-US" dirty="0"/>
              <a:t>물리적 청소 도구 </a:t>
            </a:r>
            <a:r>
              <a:rPr lang="en-US" altLang="ko-KR" dirty="0"/>
              <a:t>(</a:t>
            </a:r>
            <a:r>
              <a:rPr lang="ko-KR" altLang="en-US" dirty="0"/>
              <a:t>이물질 제거</a:t>
            </a:r>
            <a:r>
              <a:rPr lang="en-US" altLang="ko-KR" dirty="0"/>
              <a:t>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29C34B-FA77-4969-BE22-78F7233A2761}"/>
              </a:ext>
            </a:extLst>
          </p:cNvPr>
          <p:cNvSpPr/>
          <p:nvPr/>
        </p:nvSpPr>
        <p:spPr>
          <a:xfrm>
            <a:off x="1948542" y="3398836"/>
            <a:ext cx="3407228" cy="750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워터 펌프 </a:t>
            </a:r>
            <a:r>
              <a:rPr lang="en-US" altLang="ko-KR" dirty="0"/>
              <a:t>: </a:t>
            </a:r>
            <a:r>
              <a:rPr lang="ko-KR" altLang="en-US" dirty="0"/>
              <a:t>화학적 청소 도구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배수구 세정제 투입</a:t>
            </a:r>
            <a:r>
              <a:rPr lang="en-US" altLang="ko-KR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914597-5AE6-4FE7-AA79-991ABCD4FA68}"/>
              </a:ext>
            </a:extLst>
          </p:cNvPr>
          <p:cNvSpPr/>
          <p:nvPr/>
        </p:nvSpPr>
        <p:spPr>
          <a:xfrm>
            <a:off x="1945937" y="4313911"/>
            <a:ext cx="3407228" cy="750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Xbee</a:t>
            </a:r>
            <a:r>
              <a:rPr lang="en-US" altLang="ko-KR" dirty="0"/>
              <a:t> RF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(server)</a:t>
            </a:r>
            <a:r>
              <a:rPr lang="ko-KR" altLang="en-US" dirty="0"/>
              <a:t>과의 통신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643663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ck_Theme B">
  <a:themeElements>
    <a:clrScheme name="OCF Colors 2017 RGB">
      <a:dk1>
        <a:srgbClr val="000000"/>
      </a:dk1>
      <a:lt1>
        <a:srgbClr val="FFFFFF"/>
      </a:lt1>
      <a:dk2>
        <a:srgbClr val="006E9F"/>
      </a:dk2>
      <a:lt2>
        <a:srgbClr val="FFFFFF"/>
      </a:lt2>
      <a:accent1>
        <a:srgbClr val="43B3E3"/>
      </a:accent1>
      <a:accent2>
        <a:srgbClr val="6EBE49"/>
      </a:accent2>
      <a:accent3>
        <a:srgbClr val="A5A5A5"/>
      </a:accent3>
      <a:accent4>
        <a:srgbClr val="43B3E3"/>
      </a:accent4>
      <a:accent5>
        <a:srgbClr val="E6792B"/>
      </a:accent5>
      <a:accent6>
        <a:srgbClr val="F7C123"/>
      </a:accent6>
      <a:hlink>
        <a:srgbClr val="43B3E3"/>
      </a:hlink>
      <a:folHlink>
        <a:srgbClr val="6EBE49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Graphic Deck_Theme B</Template>
  <TotalTime>3865</TotalTime>
  <Words>533</Words>
  <Application>Microsoft Office PowerPoint</Application>
  <PresentationFormat>사용자 지정</PresentationFormat>
  <Paragraphs>116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Graphic Deck_Theme B</vt:lpstr>
      <vt:lpstr>2019 OCF 개발자 경진대회</vt:lpstr>
      <vt:lpstr>1. 개  요</vt:lpstr>
      <vt:lpstr>Drain + Cleaner</vt:lpstr>
      <vt:lpstr>2. 출품작 설명</vt:lpstr>
      <vt:lpstr>3. 개발 과정</vt:lpstr>
      <vt:lpstr>3. 개발 과정</vt:lpstr>
      <vt:lpstr>3. 개발 과정</vt:lpstr>
      <vt:lpstr>4. 활용 방안 및 기대효과</vt:lpstr>
      <vt:lpstr>5. 구현 결과물</vt:lpstr>
      <vt:lpstr>5. 구현 결과물</vt:lpstr>
      <vt:lpstr>5. 구현 결과물 (OCF/IoTivity 적용 부분 설명)</vt:lpstr>
      <vt:lpstr>PowerPoint 프레젠테이션</vt:lpstr>
    </vt:vector>
  </TitlesOfParts>
  <Company>VTM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Group Status Reports</dc:title>
  <dc:creator>Lindsay Adamson</dc:creator>
  <cp:lastModifiedBy>유 미선</cp:lastModifiedBy>
  <cp:revision>148</cp:revision>
  <dcterms:created xsi:type="dcterms:W3CDTF">2016-05-17T18:07:16Z</dcterms:created>
  <dcterms:modified xsi:type="dcterms:W3CDTF">2019-11-18T07:17:26Z</dcterms:modified>
</cp:coreProperties>
</file>